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f484ec098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f484ec098f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d71312465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d7131246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d71312465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d7131246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d71312465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d7131246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dd1699ea8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dd1699ea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d71312465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d7131246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d71312465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d7131246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d71312465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d7131246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d2f5d5f22_0_7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d2f5d5f22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d71312465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d713124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484ec098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484ec09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c22b2991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c22b299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d71312465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3d7131246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d71312465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d7131246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d71312465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d7131246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c22b29932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c22b2993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d2f5d5f22_0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d2f5d5f2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Welllllll ……    Looking at our </a:t>
            </a:r>
            <a:r>
              <a:rPr b="1" lang="en-US">
                <a:solidFill>
                  <a:schemeClr val="dk1"/>
                </a:solidFill>
              </a:rPr>
              <a:t>NOTES</a:t>
            </a:r>
            <a:r>
              <a:rPr lang="en-US">
                <a:solidFill>
                  <a:schemeClr val="dk1"/>
                </a:solidFill>
              </a:rPr>
              <a:t>, we see that…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d71312465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d7131246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d71312465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d7131246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d71312465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d7131246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d71312465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d7131246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d71312465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d7131246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index IN (zeek,sysmon) (.doc OR .xls OR .docx OR .xlsx) (TrustRecords) AND (files.magnumtempusfinancial.com)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d71312465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d713124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d71312465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d7131246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d71312465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d7131246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index IN (zeek,sysmon) (.doc OR .xls OR .docx OR .xlsx) (TrustRecords) AND NOT (files.magnumtempusfinancial.com)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d2f5d5f22_0_6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d2f5d5f22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d71312465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d7131246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d71312465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d7131246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d71312465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d7131246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index IN (zeek,sysmon) (MagnumTempus-Policy-Violation-)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d71312465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d7131246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d71312465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d7131246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index IN (zeek,sysmon) (MagnumTempus-Policy-Violation-) (thunderbird.exe)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d71312465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d7131246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d71312465_0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d7131246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d71312465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d713124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d71312465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d7131246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d965f590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d965f5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d965f590d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d965f59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d965f590d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d965f590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d965f590d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d965f590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d965f590d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d965f590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d965f590d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d965f590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d965f590d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d965f590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d965f590d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3d965f590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d965f590d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d965f59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d71312465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d713124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dca9fd8c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dca9fd8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3dca9fd8c4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3dca9fd8c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dd1699ea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dd1699e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Welllllll ……    Looking at our </a:t>
            </a:r>
            <a:r>
              <a:rPr b="1" lang="en-US">
                <a:solidFill>
                  <a:schemeClr val="dk1"/>
                </a:solidFill>
              </a:rPr>
              <a:t>NOTES</a:t>
            </a:r>
            <a:r>
              <a:rPr lang="en-US">
                <a:solidFill>
                  <a:schemeClr val="dk1"/>
                </a:solidFill>
              </a:rPr>
              <a:t>, we see that…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dd1699ea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dd1699e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c22b299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3c22b2991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d71312465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d7131246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d71312465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d713124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d71312465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d7131246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d71312465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d7131246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2622431" y="2319633"/>
            <a:ext cx="744459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622430" y="4105275"/>
            <a:ext cx="744459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55065" y="263091"/>
            <a:ext cx="4102968" cy="4102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2622430" y="817870"/>
            <a:ext cx="7444596" cy="13718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i="0" lang="en-US" sz="6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Obsidian</a:t>
            </a:r>
            <a:br>
              <a:rPr b="1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⮚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⮚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⮚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⮚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o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⮚"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o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⮚"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595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o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353800" y="6111875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>
            <a:off x="2650375" y="2842200"/>
            <a:ext cx="7177800" cy="27267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6919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Go Phish:</a:t>
            </a:r>
            <a:endParaRPr sz="6919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3800">
                <a:solidFill>
                  <a:srgbClr val="00FF00"/>
                </a:solidFill>
                <a:latin typeface="Georgia"/>
                <a:ea typeface="Georgia"/>
                <a:cs typeface="Georgia"/>
                <a:sym typeface="Georgia"/>
              </a:rPr>
              <a:t>Visualizing Basic Malice</a:t>
            </a:r>
            <a:endParaRPr sz="3800">
              <a:solidFill>
                <a:srgbClr val="00FF00"/>
              </a:solidFill>
            </a:endParaRPr>
          </a:p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3173025" y="5881700"/>
            <a:ext cx="6411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Arial"/>
                <a:ea typeface="Arial"/>
                <a:cs typeface="Arial"/>
                <a:sym typeface="Arial"/>
              </a:rPr>
              <a:t>SamunoskeX</a:t>
            </a:r>
            <a:endParaRPr/>
          </a:p>
        </p:txBody>
      </p:sp>
      <p:sp>
        <p:nvSpPr>
          <p:cNvPr id="57" name="Google Shape;57;p11"/>
          <p:cNvSpPr txBox="1"/>
          <p:nvPr/>
        </p:nvSpPr>
        <p:spPr>
          <a:xfrm>
            <a:off x="3316025" y="1699550"/>
            <a:ext cx="5901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20">
                <a:solidFill>
                  <a:schemeClr val="lt1"/>
                </a:solidFill>
              </a:rPr>
              <a:t>Threat Hunting: Kill Chain 1</a:t>
            </a:r>
            <a:endParaRPr b="1" i="1" sz="3020">
              <a:solidFill>
                <a:schemeClr val="lt1"/>
              </a:solidFill>
            </a:endParaRPr>
          </a:p>
        </p:txBody>
      </p:sp>
      <p:pic>
        <p:nvPicPr>
          <p:cNvPr id="58" name="Google Shape;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225" y="555375"/>
            <a:ext cx="2659927" cy="265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Macro use in Phishing Attacks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975" y="1165325"/>
            <a:ext cx="9236475" cy="541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the scenario?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22800" y="1751375"/>
            <a:ext cx="11546400" cy="2034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I’m a new member of the Magnum Tempus (MT) Security Team.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 have been asked to build a Threat Hunt (TH) based on what I think might be missed in the environment.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I’ve never done a Threat Hunt. Where do I start?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your hypothesis?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322800" y="1751375"/>
            <a:ext cx="11546400" cy="4423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All Threat Hunts need to start with a hypothesis in mind.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Focus on macro use in the environment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 start with a broad hypothesis: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Magnum Tempus employees receive malicious emails.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is a good starting point, but it far too broad.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Refining the hypothesis a bit better, we come up with: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MT Employees are targeted with Malicious Microsoft Documents containing VBA macros via phishing email. Some employees will click and open malicious documents.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NOTE!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322800" y="1369000"/>
            <a:ext cx="11546400" cy="3468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 lot of what we’re going to be doing here are queries specific to the Splunk query language.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The concepts of the Threat Hunt can be adapted to any query language/log platform.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There are also online applications that can convert the query syntax from one language to another language, but we will not be discussing that here.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Start the Hunt!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322800" y="1369000"/>
            <a:ext cx="11546400" cy="3945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We need to start with a query in Splunk, but we need to know the data sources we have available.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We could start by searching across all data within the query: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index=”*”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is bad practice and a great way to get server admins mad at you. We might want to use a query to see what indexes we have available: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| eventcount summarize=false index=* | dedup index | fields index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The above query narrows down to just the log data sources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Start the Hunt!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377" y="1101625"/>
            <a:ext cx="4482978" cy="545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Start the Hunt!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322800" y="1751375"/>
            <a:ext cx="11546400" cy="4423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Start with Zeek, since we can see files transmitted over the network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index=”zeek”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We need to set a date range for the data we’re looking through.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For this example, we are using 2022-02-11 through 2022-02-13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We already know that Microsoft Office Documents are used for the macro behavior.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includes .doc, .docx, .xls, .xlsx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We need to modify our search: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index=”zeek” (.doc OR .docx OR .xls OR .xlsx)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852" y="466725"/>
            <a:ext cx="9896475" cy="59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find?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322800" y="1751375"/>
            <a:ext cx="11546400" cy="3929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search yielded </a:t>
            </a: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 lot 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of events. We probably can narrow down more: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index=”zeek” (.doc OR .docx OR .xls OR .xlsx)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is probably a great point to bring something up that is integral for Threat Hunting…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59"/>
              <a:t>A Note about Note-Taking during the Threat Hunting process</a:t>
            </a:r>
            <a:endParaRPr sz="3259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925" y="1703825"/>
            <a:ext cx="609600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1396075" y="2034675"/>
            <a:ext cx="3000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 Tip:</a:t>
            </a:r>
            <a:endParaRPr sz="2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During, and throughout the Threat Hunting process, one should take good notes.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1989750" y="6565325"/>
            <a:ext cx="86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Image Source: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https://www.pexels.com/photo/black-laptop-computer-beside-white-steno-notebook-2034373/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whoami</a:t>
            </a:r>
            <a:endParaRPr/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322800" y="1751375"/>
            <a:ext cx="11546400" cy="2678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SamunoskeX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 tinkerer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 SOC Team Member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 Blue Team enthusiast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An instructor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 student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find?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322800" y="1751375"/>
            <a:ext cx="11546400" cy="4423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search yielded </a:t>
            </a: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 lot 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of events. We probably can narrow down more: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index=”zeek” (.doc OR .docx OR .xls OR .xlsx)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How can we refine this search? 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Since we’re focusing on supposed phishing emails, we can look into adding common terms used in phishing documents. SANS has a pretty extensive list available for us: https://isc.sans.edu/forums/diary/Common+Patterns+Used+in+Phishing+Campaigns+Files/23403/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Terms to Fine Tune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322800" y="1751375"/>
            <a:ext cx="11546400" cy="2989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Let’s add some terms from the list at SANS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index=”zeek” (.doc OR .docx OR .xls OR .xlsx) (invoice OR remit OR payment OR order)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Let’s also use another index, this time using sysmon.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 IN (zeek, sysmon) </a:t>
            </a: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(.doc OR .docx OR .xls OR .xlsx) (invoice OR remit OR payment OR order)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Terms to Fine Tune</a:t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322800" y="1751375"/>
            <a:ext cx="11546400" cy="600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did not get us any results that are beneficial: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2" y="2504075"/>
            <a:ext cx="980122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/>
        </p:nvSpPr>
        <p:spPr>
          <a:xfrm>
            <a:off x="5626400" y="1861950"/>
            <a:ext cx="43812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can we do to get better results?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150" y="1996976"/>
            <a:ext cx="3197875" cy="31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1989750" y="6565325"/>
            <a:ext cx="86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Image Source: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https://commons.wikimedia.org/wiki/File:Question_Mark_Icon.png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our Notes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595650"/>
            <a:ext cx="609600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4"/>
          <p:cNvSpPr txBox="1"/>
          <p:nvPr/>
        </p:nvSpPr>
        <p:spPr>
          <a:xfrm>
            <a:off x="1989750" y="6565325"/>
            <a:ext cx="86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Image Source: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https://www.pexels.com/photo/black-laptop-computer-beside-white-steno-notebook-2034373/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we looking for?</a:t>
            </a:r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322800" y="1751375"/>
            <a:ext cx="11546400" cy="3945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Remember, we’re looking for VBA/Macro evidence tied to Office Documents obtained via email.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Is there a way for us to determine (via logs) that a macro has executed?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There is! https://isc.sans.edu/diary/Office+macro+execution+evidence/27244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According to SANS, we can look for something called “TrustRecords” that indicates macro execution.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we looking for?</a:t>
            </a:r>
            <a:endParaRPr/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9925" y="1047775"/>
            <a:ext cx="7912151" cy="4960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1989750" y="6565325"/>
            <a:ext cx="86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Image Source: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https://isc.sans.edu/diary/Office+macro+execution+evidence/27244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find TrustRecords!</a:t>
            </a:r>
            <a:endParaRPr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/>
          <p:nvPr/>
        </p:nvSpPr>
        <p:spPr>
          <a:xfrm>
            <a:off x="322800" y="1751375"/>
            <a:ext cx="11546400" cy="2034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Knowing that “TrustRecords” indicates macro execution, let’s craft our new query: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 IN (zeek,sysmon) (.doc OR .xls OR .docx OR .xlsx) (TrustRecords)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052" y="3857575"/>
            <a:ext cx="8947894" cy="276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find TrustRecords!</a:t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322800" y="1751375"/>
            <a:ext cx="11546400" cy="600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Let’s take a look at the first event we find: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014" y="2427875"/>
            <a:ext cx="9015961" cy="42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significance?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9"/>
          <p:cNvSpPr txBox="1"/>
          <p:nvPr/>
        </p:nvSpPr>
        <p:spPr>
          <a:xfrm>
            <a:off x="322800" y="1751375"/>
            <a:ext cx="11546400" cy="3945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appears to be a company file share. We are looking for documents downloaded by a user </a:t>
            </a:r>
            <a:r>
              <a:rPr b="1" lang="en-US" sz="2700" u="sng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via email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. 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We wouldn’t likely see the documents on a file share initially.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We would, however, expect to see this on the user’s system.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Let’s take a quick look at how many of the 62 events are located on the Magnum Tempus fileshare: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 IN (zeek,sysmon) (.doc OR .xls OR .docx OR .xlsx) (TrustRecords) AND (files.magnumtempusfinancial.com)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will we be learning today?</a:t>
            </a:r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322800" y="1751375"/>
            <a:ext cx="11546400" cy="3945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What is phishing and what is a phishing payload?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What is Visual Basic for Applications?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What are Macros and what does this have to do with phishing and Threat Hunting?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How can we walk through the thought process associated with a Threat Hunt from hypothesis to tangible results?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What tools do we have at our disposal and what can we do with them?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significance?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/>
        </p:nvSpPr>
        <p:spPr>
          <a:xfrm>
            <a:off x="322800" y="1751375"/>
            <a:ext cx="11546400" cy="600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From this query, we see 26 events associated with the files share: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227" y="2423875"/>
            <a:ext cx="5889542" cy="420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significance?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/>
        </p:nvSpPr>
        <p:spPr>
          <a:xfrm>
            <a:off x="322800" y="1751375"/>
            <a:ext cx="11546400" cy="2034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Let’s run the inverse query, removing the file share events from our results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 IN (zeek,sysmon) (.doc OR .xls OR .docx OR .xlsx) (TrustRecords) AND NOT (files.magnumtempusfinancial.com)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80" name="Google Shape;280;p41"/>
          <p:cNvPicPr preferRelativeResize="0"/>
          <p:nvPr/>
        </p:nvPicPr>
        <p:blipFill rotWithShape="1">
          <a:blip r:embed="rId4">
            <a:alphaModFix/>
          </a:blip>
          <a:srcRect b="0" l="0" r="3474" t="0"/>
          <a:stretch/>
        </p:blipFill>
        <p:spPr>
          <a:xfrm>
            <a:off x="990600" y="3937775"/>
            <a:ext cx="10363197" cy="27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559"/>
              <a:t>Are we done?</a:t>
            </a:r>
            <a:endParaRPr sz="3559"/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450" y="1629125"/>
            <a:ext cx="3747100" cy="37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/>
        </p:nvSpPr>
        <p:spPr>
          <a:xfrm>
            <a:off x="1989750" y="6565325"/>
            <a:ext cx="86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Image Source: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https://commons.wikimedia.org/wiki/File:Question_Mark_Icon.png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Results</a:t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/>
          <p:nvPr/>
        </p:nvSpPr>
        <p:spPr>
          <a:xfrm>
            <a:off x="322800" y="1751375"/>
            <a:ext cx="11546400" cy="1078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From this new query, we see 22 events associated. Looking at 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the very first one, we can see something that stands out: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296" name="Google Shape;296;p43"/>
          <p:cNvPicPr preferRelativeResize="0"/>
          <p:nvPr/>
        </p:nvPicPr>
        <p:blipFill rotWithShape="1">
          <a:blip r:embed="rId4">
            <a:alphaModFix/>
          </a:blip>
          <a:srcRect b="11496" l="0" r="0" t="0"/>
          <a:stretch/>
        </p:blipFill>
        <p:spPr>
          <a:xfrm>
            <a:off x="152400" y="2981975"/>
            <a:ext cx="11887198" cy="23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does this stand out?</a:t>
            </a:r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4"/>
          <p:cNvSpPr txBox="1"/>
          <p:nvPr/>
        </p:nvSpPr>
        <p:spPr>
          <a:xfrm>
            <a:off x="322800" y="1751375"/>
            <a:ext cx="11546400" cy="3468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The naming 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convention of the file is odd - why would an organization use an email address in the filename: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MagnumTempus-Policy-Violation-matt.tristique@magnumtempusfinancial.com.doc 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The location indicates the file was downloaded.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The event indicates that the TrustRecords section was triggered for this file.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we find similar files</a:t>
            </a:r>
            <a:r>
              <a:rPr lang="en-US"/>
              <a:t>?</a:t>
            </a:r>
            <a:endParaRPr/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5"/>
          <p:cNvSpPr txBox="1"/>
          <p:nvPr/>
        </p:nvSpPr>
        <p:spPr>
          <a:xfrm>
            <a:off x="322800" y="1751375"/>
            <a:ext cx="11546400" cy="1556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Let’s refine our query, knowing the filename of what we suspect may be a malicious file: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 IN (zeek,sysmon) (MagnumTempus-Policy-Violation-)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6802" y="3377375"/>
            <a:ext cx="6098391" cy="324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this mean?</a:t>
            </a:r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/>
        </p:nvSpPr>
        <p:spPr>
          <a:xfrm>
            <a:off x="322800" y="1751375"/>
            <a:ext cx="11546400" cy="2034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We have 40 events available to us, let’s scroll a bit. The first event appears to have not been parsed properly. Let’s note this for our findings.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Another example can be seen: 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875" y="4020775"/>
            <a:ext cx="9896248" cy="17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we refine this query</a:t>
            </a:r>
            <a:r>
              <a:rPr lang="en-US"/>
              <a:t>?</a:t>
            </a:r>
            <a:endParaRPr/>
          </a:p>
        </p:txBody>
      </p:sp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7"/>
          <p:cNvSpPr txBox="1"/>
          <p:nvPr/>
        </p:nvSpPr>
        <p:spPr>
          <a:xfrm>
            <a:off x="322800" y="1751375"/>
            <a:ext cx="11546400" cy="2034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Based on the log data we see, it appears that Thunderbird is the Mail Client of 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choice at Magnum Tempus. Let’s use this to our advantage: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index IN (zeek,sysmon) (MagnumTempus-Policy-Violation-) (thunderbird.exe)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27" name="Google Shape;3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564" y="3834650"/>
            <a:ext cx="8902877" cy="27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uncover?</a:t>
            </a:r>
            <a:endParaRPr/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8"/>
          <p:cNvSpPr txBox="1"/>
          <p:nvPr/>
        </p:nvSpPr>
        <p:spPr>
          <a:xfrm>
            <a:off x="322800" y="1751375"/>
            <a:ext cx="11546400" cy="3537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With our previous query, we see we have 12 entries. Scrolling these we see two additional users downloaded this file: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File created: RuleName: - UtcTime: 2022-02-12 21:11:24.552 ProcessGuid: {29C462BB-0EC0-6208-D000-000000001202} ProcessId: 3184 Image: C:\Program Files\Mozilla Thunderbird\thunderbird.exe TargetFilename: </a:t>
            </a:r>
            <a:r>
              <a:rPr lang="en-US" sz="1500">
                <a:solidFill>
                  <a:schemeClr val="dk1"/>
                </a:solidFill>
                <a:highlight>
                  <a:srgbClr val="FFFF00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C:\Users\amanda.nuensis\Desktop\MagnumTempus-Policy-Violation-amanda.nuensis@magnumtempusfinancial.com.doc</a:t>
            </a:r>
            <a:r>
              <a:rPr lang="en-US" sz="15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lang="en-US" sz="15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CreationUtcTime: 2022-02-12 21:11:24.552 User: MAGNUMTEMPUS\amanda.nuensis</a:t>
            </a:r>
            <a:endParaRPr sz="15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File created: RuleName: - UtcTime: 2022-02-11 04:51:45.698 ProcessGuid: {444CBE19-EAF9-6205-E600-000000001302} ProcessId: 5552 Image: C:\Program Files\Mozilla Thunderbird\thunderbird.exe TargetFilename: </a:t>
            </a:r>
            <a:r>
              <a:rPr lang="en-US" sz="1500">
                <a:solidFill>
                  <a:schemeClr val="dk1"/>
                </a:solidFill>
                <a:highlight>
                  <a:srgbClr val="FFFF00"/>
                </a:highlight>
                <a:latin typeface="Noto Sans Symbols"/>
                <a:ea typeface="Noto Sans Symbols"/>
                <a:cs typeface="Noto Sans Symbols"/>
                <a:sym typeface="Noto Sans Symbols"/>
              </a:rPr>
              <a:t>C:\Users\karen.metuens\Desktop\MagnumTempus-Policy-Violation-karen.metuens@magnumtempusfinancial.com.doc </a:t>
            </a:r>
            <a:r>
              <a:rPr lang="en-US" sz="15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CreationUtcTime: 2022-02-11 04:51:45.572 User: MAGNUMTEMPUS\karen.metuens</a:t>
            </a:r>
            <a:endParaRPr sz="15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this mean?</a:t>
            </a:r>
            <a:endParaRPr/>
          </a:p>
        </p:txBody>
      </p:sp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9"/>
          <p:cNvSpPr txBox="1"/>
          <p:nvPr/>
        </p:nvSpPr>
        <p:spPr>
          <a:xfrm>
            <a:off x="322800" y="1751375"/>
            <a:ext cx="11546400" cy="3468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At this point, we have validated our hypothesis that a Microsoft Office file was downloaded from email by end users that contained Visual Basic for Application Macros.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Are we done?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Possibly.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If you’re like me, you might be interested to dig deeper to see if you can find more information about these files. 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Phishing… Is that a thing still</a:t>
            </a:r>
            <a:r>
              <a:rPr lang="en-US"/>
              <a:t>?</a:t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322800" y="1751375"/>
            <a:ext cx="11546400" cy="2034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Phishing is still one of the most common attack methods in use.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But what IS phishing?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What is a phishing payload?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What are the differences between types of payloads?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this mean?</a:t>
            </a:r>
            <a:endParaRPr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461" y="1513912"/>
            <a:ext cx="6779075" cy="38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0"/>
          <p:cNvSpPr txBox="1"/>
          <p:nvPr/>
        </p:nvSpPr>
        <p:spPr>
          <a:xfrm>
            <a:off x="1989750" y="6565325"/>
            <a:ext cx="86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Image Source: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https://knowyourmeme.com/memes/we-need-to-go-deeper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559"/>
              <a:t>What’s next</a:t>
            </a:r>
            <a:r>
              <a:rPr lang="en-US" sz="3559"/>
              <a:t>?</a:t>
            </a:r>
            <a:endParaRPr sz="3559"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450" y="1629125"/>
            <a:ext cx="3747100" cy="37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/>
          <p:nvPr/>
        </p:nvSpPr>
        <p:spPr>
          <a:xfrm>
            <a:off x="1989750" y="6565325"/>
            <a:ext cx="86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Image Source: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https://commons.wikimedia.org/wiki/File:Question_Mark_Icon.png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Next?</a:t>
            </a:r>
            <a:endParaRPr/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2"/>
          <p:cNvSpPr txBox="1"/>
          <p:nvPr/>
        </p:nvSpPr>
        <p:spPr>
          <a:xfrm>
            <a:off x="322800" y="1751375"/>
            <a:ext cx="11546400" cy="2511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We also have access to the Packet Capture for network traffic. We commonly call this captured file a “PCAP” file.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 common tool used to browse/hunt in a PCAP file is called WireShark. Let’s load up WireShark with the appropriate PCAP and see what we can find.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WireShark</a:t>
            </a:r>
            <a:endParaRPr/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 txBox="1"/>
          <p:nvPr/>
        </p:nvSpPr>
        <p:spPr>
          <a:xfrm>
            <a:off x="322800" y="1751375"/>
            <a:ext cx="11546400" cy="4282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Once we load the PCAP, we can start searching for some information we located in our initial Hunt.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Remembering that we found a filename that was sent/downloaded by multiple users: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○"/>
            </a:pPr>
            <a:r>
              <a:rPr b="1" lang="en-US" sz="19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MagnumTempus-Policy-Violation-amanda.nuensis@magnumtempusfinancial.com.doc</a:t>
            </a:r>
            <a:endParaRPr b="1" sz="19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Let’s not include “MagnumTempus” in any search to reduce false positive discoveries.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Since “Policy-Violation-” appears and could potentially be very unique, we will proceed with searching for this term in Wireshark.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WireShark</a:t>
            </a:r>
            <a:endParaRPr/>
          </a:p>
        </p:txBody>
      </p:sp>
      <p:pic>
        <p:nvPicPr>
          <p:cNvPr id="377" name="Google Shape;3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4"/>
          <p:cNvSpPr txBox="1"/>
          <p:nvPr/>
        </p:nvSpPr>
        <p:spPr>
          <a:xfrm>
            <a:off x="322800" y="1751375"/>
            <a:ext cx="11546400" cy="1078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Let’s enable the search functionality by pressing </a:t>
            </a: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Ctrl+F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, then choose “String” as shown here in Display filter (1):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79" name="Google Shape;37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650" y="2918875"/>
            <a:ext cx="10440699" cy="30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WireShark</a:t>
            </a:r>
            <a:endParaRPr/>
          </a:p>
        </p:txBody>
      </p:sp>
      <p:pic>
        <p:nvPicPr>
          <p:cNvPr id="385" name="Google Shape;3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5"/>
          <p:cNvSpPr txBox="1"/>
          <p:nvPr/>
        </p:nvSpPr>
        <p:spPr>
          <a:xfrm>
            <a:off x="322800" y="1751375"/>
            <a:ext cx="11546400" cy="1556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First, we need to change to search “Packet Details” as shown in #1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Next, we put in “Policy-Violation-” in the green area shown in #2 (note it will be red at first) and then press “Find” as shown in #3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87" name="Google Shape;3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302" y="3764300"/>
            <a:ext cx="90868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WireShark</a:t>
            </a:r>
            <a:endParaRPr/>
          </a:p>
        </p:txBody>
      </p:sp>
      <p:pic>
        <p:nvPicPr>
          <p:cNvPr id="393" name="Google Shape;3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6"/>
          <p:cNvSpPr txBox="1"/>
          <p:nvPr/>
        </p:nvSpPr>
        <p:spPr>
          <a:xfrm>
            <a:off x="322800" y="1284500"/>
            <a:ext cx="11546400" cy="2034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might take a while, but we eventually see the subject line as shown in #1 and the sender in #2: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Subject: [ACTION REQUIRED] INTERNAL IT POLICY VIOLATION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○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From: legal-internal@magnumtempus.financial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395" name="Google Shape;39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038" y="3528175"/>
            <a:ext cx="9801774" cy="29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WireShark</a:t>
            </a:r>
            <a:endParaRPr/>
          </a:p>
        </p:txBody>
      </p:sp>
      <p:pic>
        <p:nvPicPr>
          <p:cNvPr id="401" name="Google Shape;4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7"/>
          <p:cNvSpPr txBox="1"/>
          <p:nvPr/>
        </p:nvSpPr>
        <p:spPr>
          <a:xfrm>
            <a:off x="322800" y="1284500"/>
            <a:ext cx="11546400" cy="2034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Let’s see what more we can uncover. Right click on the packet seen at #1, then hover over “Follow” then click on TCP Stream. This will give us a single view of all of the packets in that stream. This can also be accomplished by using </a:t>
            </a: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Ctrl+Alt+Shift+T</a:t>
            </a:r>
            <a:endParaRPr b="1"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403" name="Google Shape;40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352" y="3401500"/>
            <a:ext cx="6549025" cy="323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WireShark</a:t>
            </a:r>
            <a:endParaRPr/>
          </a:p>
        </p:txBody>
      </p:sp>
      <p:pic>
        <p:nvPicPr>
          <p:cNvPr id="409" name="Google Shape;4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8"/>
          <p:cNvSpPr txBox="1"/>
          <p:nvPr/>
        </p:nvSpPr>
        <p:spPr>
          <a:xfrm>
            <a:off x="322800" y="1284500"/>
            <a:ext cx="11546400" cy="2034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is the stream of network traffic that contains the event/packet we found in our search.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The colors indicate if the data was sent or received.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We need to scroll a bit to get to the data we’re looking for.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411" name="Google Shape;411;p58"/>
          <p:cNvPicPr preferRelativeResize="0"/>
          <p:nvPr/>
        </p:nvPicPr>
        <p:blipFill rotWithShape="1">
          <a:blip r:embed="rId4">
            <a:alphaModFix/>
          </a:blip>
          <a:srcRect b="41619" l="0" r="0" t="0"/>
          <a:stretch/>
        </p:blipFill>
        <p:spPr>
          <a:xfrm>
            <a:off x="2328575" y="3417575"/>
            <a:ext cx="7344849" cy="332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WireShark</a:t>
            </a:r>
            <a:endParaRPr/>
          </a:p>
        </p:txBody>
      </p:sp>
      <p:pic>
        <p:nvPicPr>
          <p:cNvPr id="417" name="Google Shape;4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9"/>
          <p:cNvSpPr txBox="1"/>
          <p:nvPr/>
        </p:nvSpPr>
        <p:spPr>
          <a:xfrm>
            <a:off x="6629200" y="1439188"/>
            <a:ext cx="5240100" cy="3966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 #1 and #2 we see the subject and from we determined earlier.</a:t>
            </a:r>
            <a:endParaRPr sz="18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 #3, we see what appears to be the email contents (in plaintext!)</a:t>
            </a:r>
            <a:endParaRPr sz="18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○"/>
            </a:pPr>
            <a:r>
              <a:rPr lang="en-US" sz="1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is concerning as this means emails are going over the wire unencrypted!</a:t>
            </a:r>
            <a:endParaRPr sz="18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●"/>
            </a:pPr>
            <a:r>
              <a:rPr lang="en-US" sz="1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In #4 and #5 we see the attachment - the filename matches what we expected to see. </a:t>
            </a:r>
            <a:endParaRPr sz="18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○"/>
            </a:pPr>
            <a:r>
              <a:rPr lang="en-US" sz="1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It’s important to recognize that the item is encoded in Base64. This is a relatively easy encoding and can be reversed!</a:t>
            </a:r>
            <a:endParaRPr sz="18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419" name="Google Shape;4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25" y="1547050"/>
            <a:ext cx="6076176" cy="37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Phishing… Is that a thing still?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322800" y="1751375"/>
            <a:ext cx="11546400" cy="600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Some examples of Phishing Payloads: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050" y="2556200"/>
            <a:ext cx="8629950" cy="39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559"/>
              <a:t>What’s next?</a:t>
            </a:r>
            <a:endParaRPr sz="3559"/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450" y="1629125"/>
            <a:ext cx="3747100" cy="37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 txBox="1"/>
          <p:nvPr/>
        </p:nvSpPr>
        <p:spPr>
          <a:xfrm>
            <a:off x="1989750" y="6565325"/>
            <a:ext cx="86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Image Source: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https://commons.wikimedia.org/wiki/File:Question_Mark_Icon.png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Next?</a:t>
            </a:r>
            <a:endParaRPr/>
          </a:p>
        </p:txBody>
      </p:sp>
      <p:pic>
        <p:nvPicPr>
          <p:cNvPr id="433" name="Google Shape;4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1"/>
          <p:cNvSpPr txBox="1"/>
          <p:nvPr/>
        </p:nvSpPr>
        <p:spPr>
          <a:xfrm>
            <a:off x="322800" y="1751375"/>
            <a:ext cx="11546400" cy="2034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At this point, we could dive further and investigate the attachment, recreate it and find the macros included.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However, this might be a good point to stop and allow the next team to proceed with their investigation.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our Notes</a:t>
            </a:r>
            <a:endParaRPr/>
          </a:p>
        </p:txBody>
      </p:sp>
      <p:pic>
        <p:nvPicPr>
          <p:cNvPr id="440" name="Google Shape;4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595650"/>
            <a:ext cx="609600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2"/>
          <p:cNvSpPr txBox="1"/>
          <p:nvPr/>
        </p:nvSpPr>
        <p:spPr>
          <a:xfrm>
            <a:off x="1989750" y="6565325"/>
            <a:ext cx="862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Image Source: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https://www.pexels.com/photo/black-laptop-computer-beside-white-steno-notebook-2034373/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THREAT HUNTER PLAYBOOK</a:t>
            </a:r>
            <a:endParaRPr/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 txBox="1"/>
          <p:nvPr/>
        </p:nvSpPr>
        <p:spPr>
          <a:xfrm>
            <a:off x="271225" y="1225425"/>
            <a:ext cx="11546400" cy="4331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Playbook Title</a:t>
            </a:r>
            <a:r>
              <a:rPr lang="en-US" sz="1600">
                <a:solidFill>
                  <a:schemeClr val="lt1"/>
                </a:solidFill>
              </a:rPr>
              <a:t>: Detecting Enterprise Macro Activity from Emails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Mitre Tactic</a:t>
            </a:r>
            <a:r>
              <a:rPr lang="en-US" sz="1600">
                <a:solidFill>
                  <a:schemeClr val="lt1"/>
                </a:solidFill>
              </a:rPr>
              <a:t>: T1566, Phishing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Mitre Sub Technique</a:t>
            </a:r>
            <a:r>
              <a:rPr lang="en-US" sz="1600">
                <a:solidFill>
                  <a:schemeClr val="lt1"/>
                </a:solidFill>
              </a:rPr>
              <a:t>: T1566.001, Spearphishing Attachment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Hypothesis</a:t>
            </a:r>
            <a:r>
              <a:rPr lang="en-US" sz="1600">
                <a:solidFill>
                  <a:schemeClr val="lt1"/>
                </a:solidFill>
              </a:rPr>
              <a:t>: Employees are targeted with malicious documents with VBA Macro Code and some employees will open the documents and detonate the payload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Proposed Detection Query</a:t>
            </a:r>
            <a:r>
              <a:rPr lang="en-US" sz="1600">
                <a:solidFill>
                  <a:schemeClr val="lt1"/>
                </a:solidFill>
              </a:rPr>
              <a:t>: index IN (zeek,sysmon) (.doc OR .xls OR .docx OR .xlsx) (TrustRecords) AND NOT (files.magnumtempusfinancial.com)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Simulation Details</a:t>
            </a:r>
            <a:r>
              <a:rPr lang="en-US" sz="1600">
                <a:solidFill>
                  <a:schemeClr val="lt1"/>
                </a:solidFill>
              </a:rPr>
              <a:t>: NONE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Hunter Limitations/Observation Notes</a:t>
            </a:r>
            <a:r>
              <a:rPr lang="en-US" sz="1600">
                <a:solidFill>
                  <a:schemeClr val="lt1"/>
                </a:solidFill>
              </a:rPr>
              <a:t>: During several portions of the hunt, we discovered that there were log sources that were not properly parsed, which made finding details difficult.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600">
                <a:solidFill>
                  <a:schemeClr val="lt1"/>
                </a:solidFill>
              </a:rPr>
              <a:t>Hunt Findings</a:t>
            </a:r>
            <a:r>
              <a:rPr lang="en-US" sz="1600">
                <a:solidFill>
                  <a:schemeClr val="lt1"/>
                </a:solidFill>
              </a:rPr>
              <a:t>: Three users downloaded the malicious document, two users appear to have been affected by the payload.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ctrTitle"/>
          </p:nvPr>
        </p:nvSpPr>
        <p:spPr>
          <a:xfrm>
            <a:off x="2373750" y="1928350"/>
            <a:ext cx="7444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i="1" lang="en-US" sz="6800">
                <a:solidFill>
                  <a:schemeClr val="dk1"/>
                </a:solidFill>
              </a:rPr>
              <a:t>THANK YOU!</a:t>
            </a:r>
            <a:endParaRPr i="1" sz="6800">
              <a:solidFill>
                <a:schemeClr val="dk1"/>
              </a:solidFill>
            </a:endParaRPr>
          </a:p>
        </p:txBody>
      </p:sp>
      <p:sp>
        <p:nvSpPr>
          <p:cNvPr id="455" name="Google Shape;455;p64"/>
          <p:cNvSpPr txBox="1"/>
          <p:nvPr>
            <p:ph idx="1" type="subTitle"/>
          </p:nvPr>
        </p:nvSpPr>
        <p:spPr>
          <a:xfrm>
            <a:off x="386700" y="3284475"/>
            <a:ext cx="11418600" cy="22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latin typeface="Arial"/>
                <a:ea typeface="Arial"/>
                <a:cs typeface="Arial"/>
                <a:sym typeface="Arial"/>
              </a:rPr>
              <a:t>join the conversation</a:t>
            </a:r>
            <a:endParaRPr b="1"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5200"/>
              <a:t>https://discord.blueteamvillage.org</a:t>
            </a:r>
            <a:endParaRPr b="1" sz="5200"/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6875" y="555275"/>
            <a:ext cx="2927677" cy="2927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Phishing… Is that a thing still?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322800" y="1751375"/>
            <a:ext cx="11546400" cy="600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Some examples of Phishing Payloads: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377" y="2431900"/>
            <a:ext cx="5867254" cy="420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Phishing… Is that a thing still?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322800" y="1751375"/>
            <a:ext cx="11546400" cy="600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Some examples of Phishing Payloads: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250" y="2473125"/>
            <a:ext cx="8223500" cy="39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Basic for Applications?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322800" y="1751375"/>
            <a:ext cx="11546400" cy="3468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Visual Basic for Applications (VBA)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Microsoft’s generous gift for extensibility in Office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Allows for adding functionality in Word, PowerPoint, Excel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Commonly referred to as Macros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Is not limited in scope to just the Office applications.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This can be a rather large concern.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Weaponized by adversaries.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838200" y="365125"/>
            <a:ext cx="10515600" cy="73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Macro use in Phishing Attacks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00" y="6060175"/>
            <a:ext cx="736502" cy="736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322800" y="1751375"/>
            <a:ext cx="11546400" cy="20340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Macros can perform actions </a:t>
            </a: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automatically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and </a:t>
            </a: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without</a:t>
            </a:r>
            <a:r>
              <a:rPr b="1"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obvious signs</a:t>
            </a: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just by opening a document/file that contains active macros.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What are the implications?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●"/>
            </a:pPr>
            <a:r>
              <a:rPr lang="en-US" sz="27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What does a macro look like?</a:t>
            </a:r>
            <a:endParaRPr sz="27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 Team Village">
      <a:dk1>
        <a:srgbClr val="000000"/>
      </a:dk1>
      <a:lt1>
        <a:srgbClr val="FFFFFF"/>
      </a:lt1>
      <a:dk2>
        <a:srgbClr val="788DA8"/>
      </a:dk2>
      <a:lt2>
        <a:srgbClr val="E7E6E6"/>
      </a:lt2>
      <a:accent1>
        <a:srgbClr val="0081FF"/>
      </a:accent1>
      <a:accent2>
        <a:srgbClr val="0060BB"/>
      </a:accent2>
      <a:accent3>
        <a:srgbClr val="A5A5A5"/>
      </a:accent3>
      <a:accent4>
        <a:srgbClr val="9CC3E5"/>
      </a:accent4>
      <a:accent5>
        <a:srgbClr val="DEEBF6"/>
      </a:accent5>
      <a:accent6>
        <a:srgbClr val="5B9BD5"/>
      </a:accent6>
      <a:hlink>
        <a:srgbClr val="0458AC"/>
      </a:hlink>
      <a:folHlink>
        <a:srgbClr val="0458A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